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412" r:id="rId2"/>
    <p:sldId id="416" r:id="rId3"/>
    <p:sldId id="418" r:id="rId4"/>
    <p:sldId id="484" r:id="rId5"/>
    <p:sldId id="485" r:id="rId6"/>
    <p:sldId id="428" r:id="rId7"/>
    <p:sldId id="487" r:id="rId8"/>
    <p:sldId id="438" r:id="rId9"/>
    <p:sldId id="488" r:id="rId10"/>
    <p:sldId id="492" r:id="rId11"/>
    <p:sldId id="489" r:id="rId12"/>
    <p:sldId id="493" r:id="rId13"/>
    <p:sldId id="491" r:id="rId14"/>
    <p:sldId id="4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6600"/>
    <a:srgbClr val="00CC00"/>
    <a:srgbClr val="990000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8" autoAdjust="0"/>
    <p:restoredTop sz="85402" autoAdjust="0"/>
  </p:normalViewPr>
  <p:slideViewPr>
    <p:cSldViewPr>
      <p:cViewPr>
        <p:scale>
          <a:sx n="80" d="100"/>
          <a:sy n="80" d="100"/>
        </p:scale>
        <p:origin x="-251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GA%20PhD%2008.10.16\oral%20exam\graph%20for%20oral%20exa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GA%20PhD%2008.10.16\oral%20exam\graph%20for%20oral%20ex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0193343088751076"/>
          <c:y val="2.8467999192408628E-2"/>
          <c:w val="0.71747520497990869"/>
          <c:h val="0.80110458308095756"/>
        </c:manualLayout>
      </c:layout>
      <c:barChart>
        <c:barDir val="col"/>
        <c:grouping val="percentStacked"/>
        <c:ser>
          <c:idx val="0"/>
          <c:order val="0"/>
          <c:tx>
            <c:strRef>
              <c:f>Ent!$K$5</c:f>
              <c:strCache>
                <c:ptCount val="1"/>
                <c:pt idx="0">
                  <c:v>E. avium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Ent!$L$5:$Q$5</c:f>
              <c:numCache>
                <c:formatCode>General</c:formatCode>
                <c:ptCount val="6"/>
                <c:pt idx="0" formatCode="0.00">
                  <c:v>1.7241379310344838</c:v>
                </c:pt>
                <c:pt idx="1">
                  <c:v>0</c:v>
                </c:pt>
                <c:pt idx="2" formatCode="0.00">
                  <c:v>0.51020408163264619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Ent!$K$6</c:f>
              <c:strCache>
                <c:ptCount val="1"/>
                <c:pt idx="0">
                  <c:v>E. casseliflavus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Ent!$L$6:$Q$6</c:f>
              <c:numCache>
                <c:formatCode>General</c:formatCode>
                <c:ptCount val="6"/>
                <c:pt idx="0" formatCode="0.00">
                  <c:v>18.965517241378834</c:v>
                </c:pt>
                <c:pt idx="1">
                  <c:v>65.59</c:v>
                </c:pt>
                <c:pt idx="2" formatCode="0.00">
                  <c:v>20.408163265306122</c:v>
                </c:pt>
                <c:pt idx="3" formatCode="0.00">
                  <c:v>43.103448275861993</c:v>
                </c:pt>
                <c:pt idx="4" formatCode="0.00">
                  <c:v>12.195121951219511</c:v>
                </c:pt>
                <c:pt idx="5" formatCode="0.00">
                  <c:v>35.632183908046009</c:v>
                </c:pt>
              </c:numCache>
            </c:numRef>
          </c:val>
        </c:ser>
        <c:ser>
          <c:idx val="2"/>
          <c:order val="2"/>
          <c:tx>
            <c:strRef>
              <c:f>Ent!$K$7</c:f>
              <c:strCache>
                <c:ptCount val="1"/>
                <c:pt idx="0">
                  <c:v>E. cass var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Ent!$L$7:$Q$7</c:f>
              <c:numCache>
                <c:formatCode>General</c:formatCode>
                <c:ptCount val="6"/>
                <c:pt idx="0" formatCode="0.00">
                  <c:v>0</c:v>
                </c:pt>
                <c:pt idx="1">
                  <c:v>11.83</c:v>
                </c:pt>
                <c:pt idx="2">
                  <c:v>0</c:v>
                </c:pt>
                <c:pt idx="3" formatCode="0.00">
                  <c:v>46.551724137931025</c:v>
                </c:pt>
                <c:pt idx="4" formatCode="0.00">
                  <c:v>29.268292682926475</c:v>
                </c:pt>
                <c:pt idx="5" formatCode="0.00">
                  <c:v>11.494252873563276</c:v>
                </c:pt>
              </c:numCache>
            </c:numRef>
          </c:val>
        </c:ser>
        <c:ser>
          <c:idx val="3"/>
          <c:order val="3"/>
          <c:tx>
            <c:strRef>
              <c:f>Ent!$K$8</c:f>
              <c:strCache>
                <c:ptCount val="1"/>
                <c:pt idx="0">
                  <c:v>E. durans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Ent!$L$8:$Q$8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">
                  <c:v>2.4390243902439024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Ent!$K$9</c:f>
              <c:strCache>
                <c:ptCount val="1"/>
                <c:pt idx="0">
                  <c:v>E. faecalis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Ent!$L$9:$Q$9</c:f>
              <c:numCache>
                <c:formatCode>General</c:formatCode>
                <c:ptCount val="6"/>
                <c:pt idx="0" formatCode="0.00">
                  <c:v>22.413793103448278</c:v>
                </c:pt>
                <c:pt idx="1">
                  <c:v>13.98</c:v>
                </c:pt>
                <c:pt idx="2" formatCode="0.00">
                  <c:v>39.285714285714285</c:v>
                </c:pt>
                <c:pt idx="3" formatCode="0.00">
                  <c:v>1.7241379310344838</c:v>
                </c:pt>
                <c:pt idx="4" formatCode="0.00">
                  <c:v>9.7560975609756095</c:v>
                </c:pt>
                <c:pt idx="5" formatCode="0.00">
                  <c:v>32.183908045977013</c:v>
                </c:pt>
              </c:numCache>
            </c:numRef>
          </c:val>
        </c:ser>
        <c:ser>
          <c:idx val="5"/>
          <c:order val="5"/>
          <c:tx>
            <c:strRef>
              <c:f>Ent!$K$10</c:f>
              <c:strCache>
                <c:ptCount val="1"/>
                <c:pt idx="0">
                  <c:v>E. faecium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Ent!$L$10:$Q$10</c:f>
              <c:numCache>
                <c:formatCode>General</c:formatCode>
                <c:ptCount val="6"/>
                <c:pt idx="0" formatCode="0.00">
                  <c:v>20.689655172413794</c:v>
                </c:pt>
                <c:pt idx="1">
                  <c:v>0</c:v>
                </c:pt>
                <c:pt idx="2" formatCode="0.00">
                  <c:v>7.1428571428571415</c:v>
                </c:pt>
                <c:pt idx="3" formatCode="0.00">
                  <c:v>1.7241379310344838</c:v>
                </c:pt>
                <c:pt idx="4" formatCode="0.00">
                  <c:v>12.195121951219511</c:v>
                </c:pt>
                <c:pt idx="5" formatCode="0.00">
                  <c:v>1.1494252873563218</c:v>
                </c:pt>
              </c:numCache>
            </c:numRef>
          </c:val>
        </c:ser>
        <c:ser>
          <c:idx val="6"/>
          <c:order val="6"/>
          <c:tx>
            <c:strRef>
              <c:f>Ent!$K$11</c:f>
              <c:strCache>
                <c:ptCount val="1"/>
                <c:pt idx="0">
                  <c:v>E. gallinarum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Ent!$L$11:$Q$11</c:f>
              <c:numCache>
                <c:formatCode>General</c:formatCode>
                <c:ptCount val="6"/>
                <c:pt idx="0" formatCode="0.00">
                  <c:v>8.6206896551724146</c:v>
                </c:pt>
                <c:pt idx="1">
                  <c:v>7.53</c:v>
                </c:pt>
                <c:pt idx="2" formatCode="0.00">
                  <c:v>12.755102040816327</c:v>
                </c:pt>
                <c:pt idx="3" formatCode="0.00">
                  <c:v>5.1724137931034484</c:v>
                </c:pt>
                <c:pt idx="4">
                  <c:v>0</c:v>
                </c:pt>
                <c:pt idx="5" formatCode="0.00">
                  <c:v>6.8965517241379306</c:v>
                </c:pt>
              </c:numCache>
            </c:numRef>
          </c:val>
        </c:ser>
        <c:ser>
          <c:idx val="7"/>
          <c:order val="7"/>
          <c:tx>
            <c:strRef>
              <c:f>Ent!$K$12</c:f>
              <c:strCache>
                <c:ptCount val="1"/>
                <c:pt idx="0">
                  <c:v>E. hirae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rgbClr val="7030A0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Ent!$L$12:$Q$12</c:f>
              <c:numCache>
                <c:formatCode>General</c:formatCode>
                <c:ptCount val="6"/>
                <c:pt idx="0" formatCode="0.00">
                  <c:v>25.862068965517242</c:v>
                </c:pt>
                <c:pt idx="1">
                  <c:v>1.08</c:v>
                </c:pt>
                <c:pt idx="2" formatCode="0.00">
                  <c:v>16.326530612244888</c:v>
                </c:pt>
                <c:pt idx="3" formatCode="0.00">
                  <c:v>1.7241379310344838</c:v>
                </c:pt>
                <c:pt idx="4" formatCode="0.00">
                  <c:v>34.146341463414018</c:v>
                </c:pt>
                <c:pt idx="5" formatCode="0.00">
                  <c:v>12.643678160919382</c:v>
                </c:pt>
              </c:numCache>
            </c:numRef>
          </c:val>
        </c:ser>
        <c:ser>
          <c:idx val="8"/>
          <c:order val="8"/>
          <c:tx>
            <c:strRef>
              <c:f>Ent!$K$13</c:f>
              <c:strCache>
                <c:ptCount val="1"/>
                <c:pt idx="0">
                  <c:v>E. mundtii</c:v>
                </c:pt>
              </c:strCache>
            </c:strRef>
          </c:tx>
          <c:spPr>
            <a:solidFill>
              <a:srgbClr val="CC0066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Ent!$L$13:$Q$13</c:f>
              <c:numCache>
                <c:formatCode>General</c:formatCode>
                <c:ptCount val="6"/>
                <c:pt idx="0" formatCode="0.00">
                  <c:v>1.7241379310344838</c:v>
                </c:pt>
                <c:pt idx="1">
                  <c:v>0</c:v>
                </c:pt>
                <c:pt idx="2" formatCode="0.00">
                  <c:v>1.5306122448979591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9"/>
          <c:order val="9"/>
          <c:tx>
            <c:strRef>
              <c:f>Ent!$K$14</c:f>
              <c:strCache>
                <c:ptCount val="1"/>
                <c:pt idx="0">
                  <c:v>E. pallens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Ent!$L$14:$Q$14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0.00">
                  <c:v>0.51020408163264619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0"/>
          <c:order val="10"/>
          <c:tx>
            <c:strRef>
              <c:f>Ent!$K$15</c:f>
              <c:strCache>
                <c:ptCount val="1"/>
                <c:pt idx="0">
                  <c:v>Ent species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Ent!$L$15:$Q$15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0.00">
                  <c:v>1.5306122448979591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55"/>
        <c:overlap val="100"/>
        <c:axId val="77388800"/>
        <c:axId val="77395072"/>
      </c:barChart>
      <c:catAx>
        <c:axId val="77388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season</a:t>
                </a:r>
              </a:p>
            </c:rich>
          </c:tx>
          <c:layout>
            <c:manualLayout>
              <c:xMode val="edge"/>
              <c:yMode val="edge"/>
              <c:x val="0.4154018303021858"/>
              <c:y val="0.90662810417928563"/>
            </c:manualLayout>
          </c:layout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395072"/>
        <c:crosses val="autoZero"/>
        <c:auto val="1"/>
        <c:lblAlgn val="ctr"/>
        <c:lblOffset val="100"/>
      </c:catAx>
      <c:valAx>
        <c:axId val="77395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% of isolates</a:t>
                </a:r>
              </a:p>
            </c:rich>
          </c:tx>
          <c:layout/>
        </c:title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38880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400" b="0" i="0" baseline="0"/>
            </a:pPr>
            <a:endParaRPr lang="en-US"/>
          </a:p>
        </c:txPr>
      </c:legendEntry>
      <c:layout/>
      <c:txPr>
        <a:bodyPr/>
        <a:lstStyle/>
        <a:p>
          <a:pPr>
            <a:defRPr sz="1400" i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0193343088751076"/>
          <c:y val="2.8467999192408628E-2"/>
          <c:w val="0.71747520497990869"/>
          <c:h val="0.80110458308095756"/>
        </c:manualLayout>
      </c:layout>
      <c:barChart>
        <c:barDir val="col"/>
        <c:grouping val="percentStacked"/>
        <c:ser>
          <c:idx val="0"/>
          <c:order val="0"/>
          <c:tx>
            <c:strRef>
              <c:f>Ent!$K$5</c:f>
              <c:strCache>
                <c:ptCount val="1"/>
                <c:pt idx="0">
                  <c:v>E. avium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Ent!$L$5:$Q$5</c:f>
              <c:numCache>
                <c:formatCode>General</c:formatCode>
                <c:ptCount val="6"/>
                <c:pt idx="0" formatCode="0.00">
                  <c:v>1.7241379310344831</c:v>
                </c:pt>
                <c:pt idx="1">
                  <c:v>0</c:v>
                </c:pt>
                <c:pt idx="2" formatCode="0.00">
                  <c:v>0.51020408163264597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Ent!$K$6</c:f>
              <c:strCache>
                <c:ptCount val="1"/>
                <c:pt idx="0">
                  <c:v>E. casseliflavus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Ent!$L$6:$Q$6</c:f>
              <c:numCache>
                <c:formatCode>General</c:formatCode>
                <c:ptCount val="6"/>
                <c:pt idx="0" formatCode="0.00">
                  <c:v>18.965517241378816</c:v>
                </c:pt>
                <c:pt idx="1">
                  <c:v>65.59</c:v>
                </c:pt>
                <c:pt idx="2" formatCode="0.00">
                  <c:v>20.408163265306122</c:v>
                </c:pt>
                <c:pt idx="3" formatCode="0.00">
                  <c:v>43.103448275861993</c:v>
                </c:pt>
                <c:pt idx="4" formatCode="0.00">
                  <c:v>12.195121951219511</c:v>
                </c:pt>
                <c:pt idx="5" formatCode="0.00">
                  <c:v>35.632183908046009</c:v>
                </c:pt>
              </c:numCache>
            </c:numRef>
          </c:val>
        </c:ser>
        <c:ser>
          <c:idx val="2"/>
          <c:order val="2"/>
          <c:tx>
            <c:strRef>
              <c:f>Ent!$K$7</c:f>
              <c:strCache>
                <c:ptCount val="1"/>
                <c:pt idx="0">
                  <c:v>E. cass var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Ent!$L$7:$Q$7</c:f>
              <c:numCache>
                <c:formatCode>General</c:formatCode>
                <c:ptCount val="6"/>
                <c:pt idx="0" formatCode="0.00">
                  <c:v>0</c:v>
                </c:pt>
                <c:pt idx="1">
                  <c:v>11.83</c:v>
                </c:pt>
                <c:pt idx="2">
                  <c:v>0</c:v>
                </c:pt>
                <c:pt idx="3" formatCode="0.00">
                  <c:v>46.551724137931025</c:v>
                </c:pt>
                <c:pt idx="4" formatCode="0.00">
                  <c:v>29.268292682926461</c:v>
                </c:pt>
                <c:pt idx="5" formatCode="0.00">
                  <c:v>11.494252873563276</c:v>
                </c:pt>
              </c:numCache>
            </c:numRef>
          </c:val>
        </c:ser>
        <c:ser>
          <c:idx val="3"/>
          <c:order val="3"/>
          <c:tx>
            <c:strRef>
              <c:f>Ent!$K$8</c:f>
              <c:strCache>
                <c:ptCount val="1"/>
                <c:pt idx="0">
                  <c:v>E. durans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Ent!$L$8:$Q$8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">
                  <c:v>2.4390243902439024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Ent!$K$9</c:f>
              <c:strCache>
                <c:ptCount val="1"/>
                <c:pt idx="0">
                  <c:v>E. faecalis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Ent!$L$9:$Q$9</c:f>
              <c:numCache>
                <c:formatCode>General</c:formatCode>
                <c:ptCount val="6"/>
                <c:pt idx="0" formatCode="0.00">
                  <c:v>22.413793103448278</c:v>
                </c:pt>
                <c:pt idx="1">
                  <c:v>13.98</c:v>
                </c:pt>
                <c:pt idx="2" formatCode="0.00">
                  <c:v>39.285714285714285</c:v>
                </c:pt>
                <c:pt idx="3" formatCode="0.00">
                  <c:v>1.7241379310344831</c:v>
                </c:pt>
                <c:pt idx="4" formatCode="0.00">
                  <c:v>9.7560975609756095</c:v>
                </c:pt>
                <c:pt idx="5" formatCode="0.00">
                  <c:v>32.183908045977013</c:v>
                </c:pt>
              </c:numCache>
            </c:numRef>
          </c:val>
        </c:ser>
        <c:ser>
          <c:idx val="5"/>
          <c:order val="5"/>
          <c:tx>
            <c:strRef>
              <c:f>Ent!$K$10</c:f>
              <c:strCache>
                <c:ptCount val="1"/>
                <c:pt idx="0">
                  <c:v>E. faecium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Ent!$L$10:$Q$10</c:f>
              <c:numCache>
                <c:formatCode>General</c:formatCode>
                <c:ptCount val="6"/>
                <c:pt idx="0" formatCode="0.00">
                  <c:v>20.689655172413794</c:v>
                </c:pt>
                <c:pt idx="1">
                  <c:v>0</c:v>
                </c:pt>
                <c:pt idx="2" formatCode="0.00">
                  <c:v>7.1428571428571415</c:v>
                </c:pt>
                <c:pt idx="3" formatCode="0.00">
                  <c:v>1.7241379310344831</c:v>
                </c:pt>
                <c:pt idx="4" formatCode="0.00">
                  <c:v>12.195121951219511</c:v>
                </c:pt>
                <c:pt idx="5" formatCode="0.00">
                  <c:v>1.1494252873563218</c:v>
                </c:pt>
              </c:numCache>
            </c:numRef>
          </c:val>
        </c:ser>
        <c:ser>
          <c:idx val="6"/>
          <c:order val="6"/>
          <c:tx>
            <c:strRef>
              <c:f>Ent!$K$11</c:f>
              <c:strCache>
                <c:ptCount val="1"/>
                <c:pt idx="0">
                  <c:v>E. gallinarum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Ent!$L$11:$Q$11</c:f>
              <c:numCache>
                <c:formatCode>General</c:formatCode>
                <c:ptCount val="6"/>
                <c:pt idx="0" formatCode="0.00">
                  <c:v>8.6206896551724146</c:v>
                </c:pt>
                <c:pt idx="1">
                  <c:v>7.53</c:v>
                </c:pt>
                <c:pt idx="2" formatCode="0.00">
                  <c:v>12.755102040816327</c:v>
                </c:pt>
                <c:pt idx="3" formatCode="0.00">
                  <c:v>5.1724137931034484</c:v>
                </c:pt>
                <c:pt idx="4">
                  <c:v>0</c:v>
                </c:pt>
                <c:pt idx="5" formatCode="0.00">
                  <c:v>6.8965517241379306</c:v>
                </c:pt>
              </c:numCache>
            </c:numRef>
          </c:val>
        </c:ser>
        <c:ser>
          <c:idx val="7"/>
          <c:order val="7"/>
          <c:tx>
            <c:strRef>
              <c:f>Ent!$K$12</c:f>
              <c:strCache>
                <c:ptCount val="1"/>
                <c:pt idx="0">
                  <c:v>E. hirae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rgbClr val="7030A0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Ent!$L$12:$Q$12</c:f>
              <c:numCache>
                <c:formatCode>General</c:formatCode>
                <c:ptCount val="6"/>
                <c:pt idx="0" formatCode="0.00">
                  <c:v>25.862068965517242</c:v>
                </c:pt>
                <c:pt idx="1">
                  <c:v>1.08</c:v>
                </c:pt>
                <c:pt idx="2" formatCode="0.00">
                  <c:v>16.326530612244888</c:v>
                </c:pt>
                <c:pt idx="3" formatCode="0.00">
                  <c:v>1.7241379310344831</c:v>
                </c:pt>
                <c:pt idx="4" formatCode="0.00">
                  <c:v>34.146341463413997</c:v>
                </c:pt>
                <c:pt idx="5" formatCode="0.00">
                  <c:v>12.643678160919375</c:v>
                </c:pt>
              </c:numCache>
            </c:numRef>
          </c:val>
        </c:ser>
        <c:ser>
          <c:idx val="8"/>
          <c:order val="8"/>
          <c:tx>
            <c:strRef>
              <c:f>Ent!$K$13</c:f>
              <c:strCache>
                <c:ptCount val="1"/>
                <c:pt idx="0">
                  <c:v>E. mundtii</c:v>
                </c:pt>
              </c:strCache>
            </c:strRef>
          </c:tx>
          <c:spPr>
            <a:solidFill>
              <a:srgbClr val="CC0066"/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Ent!$L$13:$Q$13</c:f>
              <c:numCache>
                <c:formatCode>General</c:formatCode>
                <c:ptCount val="6"/>
                <c:pt idx="0" formatCode="0.00">
                  <c:v>1.7241379310344831</c:v>
                </c:pt>
                <c:pt idx="1">
                  <c:v>0</c:v>
                </c:pt>
                <c:pt idx="2" formatCode="0.00">
                  <c:v>1.5306122448979591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9"/>
          <c:order val="9"/>
          <c:tx>
            <c:strRef>
              <c:f>Ent!$K$14</c:f>
              <c:strCache>
                <c:ptCount val="1"/>
                <c:pt idx="0">
                  <c:v>E. pallens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Ent!$L$14:$Q$14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0.00">
                  <c:v>0.51020408163264597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0"/>
          <c:order val="10"/>
          <c:tx>
            <c:strRef>
              <c:f>Ent!$K$15</c:f>
              <c:strCache>
                <c:ptCount val="1"/>
                <c:pt idx="0">
                  <c:v>Ent species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solidFill>
                <a:srgbClr val="4F81BD"/>
              </a:solidFill>
            </a:ln>
          </c:spPr>
          <c:cat>
            <c:strRef>
              <c:f>Ent!$L$4:$Q$4</c:f>
              <c:strCache>
                <c:ptCount val="6"/>
                <c:pt idx="0">
                  <c:v>2015 Winter</c:v>
                </c:pt>
                <c:pt idx="1">
                  <c:v>2015 Spring</c:v>
                </c:pt>
                <c:pt idx="2">
                  <c:v>2015 Summer</c:v>
                </c:pt>
                <c:pt idx="3">
                  <c:v>2015 Fall</c:v>
                </c:pt>
                <c:pt idx="4">
                  <c:v>2016 Winter</c:v>
                </c:pt>
                <c:pt idx="5">
                  <c:v>2016 Spring</c:v>
                </c:pt>
              </c:strCache>
            </c:strRef>
          </c:cat>
          <c:val>
            <c:numRef>
              <c:f>Ent!$L$15:$Q$15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0.00">
                  <c:v>1.5306122448979591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55"/>
        <c:overlap val="100"/>
        <c:axId val="77727232"/>
        <c:axId val="77729152"/>
      </c:barChart>
      <c:catAx>
        <c:axId val="77727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season</a:t>
                </a:r>
              </a:p>
            </c:rich>
          </c:tx>
          <c:layout>
            <c:manualLayout>
              <c:xMode val="edge"/>
              <c:yMode val="edge"/>
              <c:x val="0.4154018303021858"/>
              <c:y val="0.90662810417928563"/>
            </c:manualLayout>
          </c:layout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729152"/>
        <c:crosses val="autoZero"/>
        <c:auto val="1"/>
        <c:lblAlgn val="ctr"/>
        <c:lblOffset val="100"/>
      </c:catAx>
      <c:valAx>
        <c:axId val="77729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% of isolates</a:t>
                </a:r>
              </a:p>
            </c:rich>
          </c:tx>
          <c:layout/>
        </c:title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72723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400" b="0" i="0" baseline="0"/>
            </a:pPr>
            <a:endParaRPr lang="en-US"/>
          </a:p>
        </c:txPr>
      </c:legendEntry>
      <c:layout/>
      <c:txPr>
        <a:bodyPr/>
        <a:lstStyle/>
        <a:p>
          <a:pPr>
            <a:defRPr sz="1400" i="1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91190-A120-47E1-98CB-8D92668BA87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3CBD7-A1FB-438B-9C96-DDAEC9019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CBD7-A1FB-438B-9C96-DDAEC90195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7E56-CF25-4E8D-B236-FA7102687E3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4DD7-8D22-4DA3-84CD-6468BE42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1"/>
            <a:ext cx="8305800" cy="26860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Monitoring </a:t>
            </a:r>
            <a:r>
              <a:rPr lang="en-US" sz="3200" b="1" i="1" dirty="0" smtClean="0"/>
              <a:t>Enterococcus </a:t>
            </a:r>
            <a:r>
              <a:rPr lang="en-US" sz="3200" b="1" dirty="0" smtClean="0"/>
              <a:t>and its antimicrobial resistance in the Upper Oconee </a:t>
            </a:r>
            <a:r>
              <a:rPr lang="en-US" sz="3200" b="1" dirty="0" smtClean="0"/>
              <a:t>Watershed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9906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Sohyun</a:t>
            </a:r>
            <a:r>
              <a:rPr lang="en-US" sz="2400" b="1" dirty="0" smtClean="0">
                <a:solidFill>
                  <a:schemeClr val="tx1"/>
                </a:solidFill>
              </a:rPr>
              <a:t> Cho (Gabi)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Frye Lab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CC6600"/>
                </a:solidFill>
              </a:rPr>
              <a:t>Enterococcus</a:t>
            </a:r>
            <a:r>
              <a:rPr lang="en-US" sz="4000" b="1" dirty="0" smtClean="0">
                <a:solidFill>
                  <a:srgbClr val="CC6600"/>
                </a:solidFill>
              </a:rPr>
              <a:t> Speciation Result</a:t>
            </a:r>
            <a:endParaRPr lang="en-US" sz="4000" dirty="0">
              <a:solidFill>
                <a:srgbClr val="CC6600"/>
              </a:solidFill>
            </a:endParaRPr>
          </a:p>
        </p:txBody>
      </p:sp>
      <p:graphicFrame>
        <p:nvGraphicFramePr>
          <p:cNvPr id="9" name="Chart 3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610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1219200" y="5943600"/>
            <a:ext cx="6324612" cy="2286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     N= 58	         N= 93	            N= 196                  N= 58                   N= 41                  N= 87</a:t>
            </a:r>
            <a:endParaRPr 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7391400" y="4143500"/>
            <a:ext cx="1295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3440875" y="41910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39.3%</a:t>
            </a:r>
            <a:endParaRPr lang="en-US" sz="1400" dirty="0"/>
          </a:p>
        </p:txBody>
      </p:sp>
      <p:sp>
        <p:nvSpPr>
          <p:cNvPr id="7" name="TextBox 13"/>
          <p:cNvSpPr txBox="1"/>
          <p:nvPr/>
        </p:nvSpPr>
        <p:spPr>
          <a:xfrm>
            <a:off x="4455225" y="1978218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1.7 %</a:t>
            </a:r>
            <a:endParaRPr lang="en-US" sz="1400" dirty="0"/>
          </a:p>
        </p:txBody>
      </p:sp>
      <p:sp>
        <p:nvSpPr>
          <p:cNvPr id="8" name="TextBox 13"/>
          <p:cNvSpPr txBox="1"/>
          <p:nvPr/>
        </p:nvSpPr>
        <p:spPr>
          <a:xfrm>
            <a:off x="6553200" y="29718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32.2%</a:t>
            </a:r>
            <a:endParaRPr lang="en-US" sz="1400" dirty="0"/>
          </a:p>
        </p:txBody>
      </p:sp>
      <p:sp>
        <p:nvSpPr>
          <p:cNvPr id="11" name="TextBox 13"/>
          <p:cNvSpPr txBox="1"/>
          <p:nvPr/>
        </p:nvSpPr>
        <p:spPr>
          <a:xfrm>
            <a:off x="5510150" y="35052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9.8%</a:t>
            </a:r>
            <a:endParaRPr lang="en-US" sz="1400" dirty="0"/>
          </a:p>
        </p:txBody>
      </p:sp>
      <p:sp>
        <p:nvSpPr>
          <p:cNvPr id="12" name="TextBox 13"/>
          <p:cNvSpPr txBox="1"/>
          <p:nvPr/>
        </p:nvSpPr>
        <p:spPr>
          <a:xfrm>
            <a:off x="1371600" y="3352800"/>
            <a:ext cx="685792" cy="30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20.7%</a:t>
            </a:r>
            <a:endParaRPr lang="en-US" sz="1400" dirty="0"/>
          </a:p>
        </p:txBody>
      </p:sp>
      <p:sp>
        <p:nvSpPr>
          <p:cNvPr id="13" name="TextBox 13"/>
          <p:cNvSpPr txBox="1"/>
          <p:nvPr/>
        </p:nvSpPr>
        <p:spPr>
          <a:xfrm>
            <a:off x="3505208" y="2895600"/>
            <a:ext cx="685792" cy="30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7.1%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3048000"/>
            <a:ext cx="68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12.2%</a:t>
            </a:r>
            <a:endParaRPr lang="en-US" sz="1400" dirty="0"/>
          </a:p>
        </p:txBody>
      </p:sp>
      <p:sp>
        <p:nvSpPr>
          <p:cNvPr id="15" name="TextBox 13"/>
          <p:cNvSpPr txBox="1"/>
          <p:nvPr/>
        </p:nvSpPr>
        <p:spPr>
          <a:xfrm>
            <a:off x="6553200" y="2206823"/>
            <a:ext cx="68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1.2%</a:t>
            </a:r>
            <a:endParaRPr lang="en-US" sz="1400" dirty="0"/>
          </a:p>
        </p:txBody>
      </p:sp>
      <p:sp>
        <p:nvSpPr>
          <p:cNvPr id="16" name="직사각형 4"/>
          <p:cNvSpPr/>
          <p:nvPr/>
        </p:nvSpPr>
        <p:spPr>
          <a:xfrm>
            <a:off x="7391400" y="3838700"/>
            <a:ext cx="1295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3"/>
          <p:cNvSpPr txBox="1"/>
          <p:nvPr/>
        </p:nvSpPr>
        <p:spPr>
          <a:xfrm>
            <a:off x="1371600" y="41910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22.4%</a:t>
            </a:r>
            <a:endParaRPr lang="en-US" sz="1400" dirty="0"/>
          </a:p>
        </p:txBody>
      </p:sp>
      <p:sp>
        <p:nvSpPr>
          <p:cNvPr id="18" name="TextBox 13"/>
          <p:cNvSpPr txBox="1"/>
          <p:nvPr/>
        </p:nvSpPr>
        <p:spPr>
          <a:xfrm>
            <a:off x="2438407" y="20574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14.0%</a:t>
            </a:r>
            <a:endParaRPr lang="en-US" sz="1400" dirty="0"/>
          </a:p>
        </p:txBody>
      </p:sp>
      <p:sp>
        <p:nvSpPr>
          <p:cNvPr id="19" name="TextBox 13"/>
          <p:cNvSpPr txBox="1"/>
          <p:nvPr/>
        </p:nvSpPr>
        <p:spPr>
          <a:xfrm>
            <a:off x="4467100" y="1673418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1.7%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CC6600"/>
                </a:solidFill>
              </a:rPr>
              <a:t>Antimicrobial Resistance in </a:t>
            </a:r>
            <a:r>
              <a:rPr lang="en-US" sz="3600" b="1" i="1" dirty="0" smtClean="0">
                <a:solidFill>
                  <a:srgbClr val="CC6600"/>
                </a:solidFill>
              </a:rPr>
              <a:t>Enterococcus</a:t>
            </a:r>
            <a:r>
              <a:rPr lang="en-US" sz="3600" b="1" dirty="0" smtClean="0">
                <a:solidFill>
                  <a:srgbClr val="CC6600"/>
                </a:solidFill>
              </a:rPr>
              <a:t> </a:t>
            </a:r>
            <a:endParaRPr lang="en-US" sz="3600" b="1" dirty="0">
              <a:solidFill>
                <a:srgbClr val="CC6600"/>
              </a:solidFill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280000" cy="5114621"/>
        </p:xfrm>
        <a:graphic>
          <a:graphicData uri="http://schemas.openxmlformats.org/drawingml/2006/table">
            <a:tbl>
              <a:tblPr/>
              <a:tblGrid>
                <a:gridCol w="1440000"/>
                <a:gridCol w="144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2995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Antimicrobials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 of Resistant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Enterococcus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Isolates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Winter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Spring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Summer 2015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Fall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Winter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Spring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aminoglycosides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gentamicin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kanamycin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streptomycin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macrolide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erythromycin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tylosin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tartrate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/base)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fluoroquinolones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ciprofloxacin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glycopeptide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vancomycin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glycylcycline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tigecycline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lipopeptides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daptomycin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lincosamide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lincomycin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nitrofurantoins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nitrofurantoin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oxazolidinone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linezolid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β</a:t>
                      </a:r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lactam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penicillin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phenicols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chloramphenicol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streptogramin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quinupristin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/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dalfopristin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A6A6A6"/>
                          </a:solidFill>
                          <a:latin typeface="Times New Roman"/>
                        </a:rPr>
                        <a:t>0.0</a:t>
                      </a:r>
                      <a:endParaRPr lang="en-US" sz="1400" b="1" i="0" u="none" strike="noStrike" dirty="0">
                        <a:solidFill>
                          <a:srgbClr val="A6A6A6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tetracycline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tetracycline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304800" y="4495800"/>
            <a:ext cx="8458200" cy="381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직사각형 3"/>
          <p:cNvSpPr/>
          <p:nvPr/>
        </p:nvSpPr>
        <p:spPr>
          <a:xfrm>
            <a:off x="304800" y="4038600"/>
            <a:ext cx="84582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304800" y="1295400"/>
            <a:ext cx="1600200" cy="525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1752600" y="1295400"/>
            <a:ext cx="1600200" cy="525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C6600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i="1" dirty="0" smtClean="0"/>
              <a:t>Enterococcus</a:t>
            </a:r>
            <a:r>
              <a:rPr lang="en-US" sz="2400" b="1" dirty="0" smtClean="0"/>
              <a:t> is prevalent in the Upper Oconee Watershed</a:t>
            </a:r>
          </a:p>
          <a:p>
            <a:pPr>
              <a:spcBef>
                <a:spcPts val="0"/>
              </a:spcBef>
            </a:pPr>
            <a:endParaRPr lang="en-US" sz="10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There is a high level of antimicrobial resistance in </a:t>
            </a:r>
            <a:r>
              <a:rPr lang="en-US" sz="2400" b="1" i="1" dirty="0" smtClean="0"/>
              <a:t>Enterococcus </a:t>
            </a:r>
          </a:p>
          <a:p>
            <a:pPr>
              <a:spcBef>
                <a:spcPts val="0"/>
              </a:spcBef>
            </a:pPr>
            <a:endParaRPr lang="en-US" sz="2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871" y="3505200"/>
            <a:ext cx="317947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57912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http://www.abramscreek.com/events2009.html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C6600"/>
                </a:solidFill>
              </a:rPr>
              <a:t>Future Research</a:t>
            </a:r>
            <a:endParaRPr lang="en-US" sz="4000" b="1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Phenotypic and genotypic profiling of isolates from more water samples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Determination of AR genes and the associated mobile genetic elements e.g. plasmids, </a:t>
            </a:r>
            <a:r>
              <a:rPr lang="en-US" sz="2400" b="1" dirty="0" err="1" smtClean="0"/>
              <a:t>integrons</a:t>
            </a:r>
            <a:endParaRPr lang="en-US" sz="2400" b="1" dirty="0" smtClean="0"/>
          </a:p>
          <a:p>
            <a:endParaRPr lang="en-US" sz="800" b="1" dirty="0" smtClean="0"/>
          </a:p>
          <a:p>
            <a:r>
              <a:rPr lang="en-US" sz="2400" b="1" dirty="0" smtClean="0"/>
              <a:t>Statistical analysis to assess the geographical and temporal effects on the prevalence and diversity of </a:t>
            </a:r>
            <a:r>
              <a:rPr lang="en-US" sz="2400" b="1" dirty="0" err="1" smtClean="0"/>
              <a:t>enterococci</a:t>
            </a:r>
            <a:endParaRPr lang="en-US" sz="2400" b="1" dirty="0" smtClean="0"/>
          </a:p>
          <a:p>
            <a:endParaRPr lang="en-US" sz="9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C6600"/>
                </a:solidFill>
              </a:rPr>
              <a:t>Acknowledgement</a:t>
            </a:r>
            <a:endParaRPr lang="en-US" sz="4000" b="1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334000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1800" b="1" dirty="0" smtClean="0"/>
              <a:t>	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486400"/>
            <a:ext cx="2590800" cy="10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77496"/>
            <a:ext cx="2895600" cy="7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800600"/>
            <a:ext cx="1801430" cy="13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1447800"/>
            <a:ext cx="3352800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Frye Lab &amp; Jackson Lab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USDA- BEAR unit</a:t>
            </a:r>
          </a:p>
          <a:p>
            <a:pPr>
              <a:buNone/>
            </a:pPr>
            <a:r>
              <a:rPr lang="en-US" b="1" dirty="0" smtClean="0"/>
              <a:t>     - Sandra House</a:t>
            </a:r>
          </a:p>
          <a:p>
            <a:pPr>
              <a:buNone/>
            </a:pPr>
            <a:r>
              <a:rPr lang="en-US" b="1" dirty="0" smtClean="0"/>
              <a:t>     - Calvin Williams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UOWN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Funding:</a:t>
            </a:r>
          </a:p>
          <a:p>
            <a:r>
              <a:rPr lang="en-US" b="1" dirty="0" smtClean="0"/>
              <a:t>    - ARS 6040-32000-006-00</a:t>
            </a:r>
            <a:r>
              <a:rPr lang="en-US" dirty="0" smtClean="0"/>
              <a:t> </a:t>
            </a:r>
            <a:r>
              <a:rPr lang="en-US" b="1" dirty="0" smtClean="0"/>
              <a:t>   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371600"/>
            <a:ext cx="48005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C6600"/>
                </a:solidFill>
              </a:rPr>
              <a:t>Why </a:t>
            </a:r>
            <a:r>
              <a:rPr lang="en-US" sz="4000" b="1" i="1" dirty="0" smtClean="0">
                <a:solidFill>
                  <a:srgbClr val="CC6600"/>
                </a:solidFill>
              </a:rPr>
              <a:t>Enterococcus</a:t>
            </a:r>
            <a:r>
              <a:rPr lang="en-US" sz="4000" b="1" dirty="0" smtClean="0">
                <a:solidFill>
                  <a:srgbClr val="CC6600"/>
                </a:solidFill>
              </a:rPr>
              <a:t>?</a:t>
            </a:r>
            <a:endParaRPr lang="en-US" sz="4000" b="1" dirty="0">
              <a:solidFill>
                <a:srgbClr val="CC66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400" b="1" dirty="0" smtClean="0"/>
              <a:t>Commensal yet opportunistic pathogen</a:t>
            </a:r>
          </a:p>
          <a:p>
            <a:pPr>
              <a:spcBef>
                <a:spcPts val="300"/>
              </a:spcBef>
            </a:pPr>
            <a:endParaRPr lang="en-US" sz="1100" b="1" dirty="0" smtClean="0"/>
          </a:p>
          <a:p>
            <a:pPr>
              <a:spcBef>
                <a:spcPts val="300"/>
              </a:spcBef>
            </a:pPr>
            <a:r>
              <a:rPr lang="en-US" sz="2400" b="1" dirty="0" smtClean="0"/>
              <a:t>A leading cause of </a:t>
            </a:r>
            <a:r>
              <a:rPr lang="en-US" sz="2400" b="1" dirty="0" err="1" smtClean="0"/>
              <a:t>nosocomial</a:t>
            </a:r>
            <a:r>
              <a:rPr lang="en-US" sz="2400" b="1" dirty="0" smtClean="0"/>
              <a:t> infections </a:t>
            </a:r>
          </a:p>
          <a:p>
            <a:pPr lvl="1">
              <a:spcBef>
                <a:spcPts val="300"/>
              </a:spcBef>
            </a:pPr>
            <a:r>
              <a:rPr lang="en-US" sz="2000" b="1" dirty="0" smtClean="0"/>
              <a:t>12% of hospital-associated infections yearly in the US</a:t>
            </a:r>
          </a:p>
          <a:p>
            <a:pPr lvl="1">
              <a:spcBef>
                <a:spcPts val="300"/>
              </a:spcBef>
            </a:pPr>
            <a:r>
              <a:rPr lang="en-US" sz="2000" b="1" i="1" dirty="0" smtClean="0"/>
              <a:t>E. </a:t>
            </a:r>
            <a:r>
              <a:rPr lang="en-US" sz="2000" b="1" i="1" dirty="0" err="1" smtClean="0"/>
              <a:t>faecalis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and </a:t>
            </a:r>
            <a:r>
              <a:rPr lang="en-US" sz="2000" b="1" i="1" dirty="0" smtClean="0"/>
              <a:t>E. </a:t>
            </a:r>
            <a:r>
              <a:rPr lang="en-US" sz="2000" b="1" i="1" dirty="0" err="1" smtClean="0"/>
              <a:t>faecium</a:t>
            </a:r>
            <a:endParaRPr lang="en-US" sz="2000" b="1" i="1" dirty="0" smtClean="0"/>
          </a:p>
          <a:p>
            <a:pPr lvl="1">
              <a:spcBef>
                <a:spcPts val="300"/>
              </a:spcBef>
              <a:buNone/>
            </a:pPr>
            <a:endParaRPr lang="en-US" sz="1100" b="1" i="1" dirty="0" smtClean="0"/>
          </a:p>
          <a:p>
            <a:pPr>
              <a:spcBef>
                <a:spcPts val="300"/>
              </a:spcBef>
            </a:pPr>
            <a:r>
              <a:rPr lang="en-US" sz="2400" b="1" dirty="0" smtClean="0"/>
              <a:t>Potential reservoir of resistance</a:t>
            </a:r>
          </a:p>
          <a:p>
            <a:pPr lvl="1">
              <a:spcBef>
                <a:spcPts val="300"/>
              </a:spcBef>
            </a:pPr>
            <a:r>
              <a:rPr lang="en-US" sz="2000" b="1" dirty="0" smtClean="0"/>
              <a:t>Intrinsic resistance</a:t>
            </a:r>
          </a:p>
          <a:p>
            <a:pPr lvl="1">
              <a:spcBef>
                <a:spcPts val="300"/>
              </a:spcBef>
            </a:pPr>
            <a:r>
              <a:rPr lang="en-US" sz="2000" b="1" dirty="0" smtClean="0"/>
              <a:t>Acquired resistance</a:t>
            </a:r>
          </a:p>
          <a:p>
            <a:pPr lvl="2">
              <a:spcBef>
                <a:spcPts val="300"/>
              </a:spcBef>
            </a:pPr>
            <a:r>
              <a:rPr lang="en-US" sz="1800" b="1" dirty="0" smtClean="0"/>
              <a:t>Mobile genetic elements such as plasmid 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800" b="1" dirty="0" smtClean="0"/>
              <a:t>	and </a:t>
            </a:r>
            <a:r>
              <a:rPr lang="en-US" sz="1800" b="1" dirty="0" err="1" smtClean="0"/>
              <a:t>transposons</a:t>
            </a:r>
            <a:endParaRPr lang="en-US" sz="1800" b="1" i="1" dirty="0" smtClean="0"/>
          </a:p>
          <a:p>
            <a:pPr>
              <a:spcBef>
                <a:spcPts val="300"/>
              </a:spcBef>
            </a:pPr>
            <a:endParaRPr lang="en-US" b="1" dirty="0" smtClean="0"/>
          </a:p>
          <a:p>
            <a:pPr>
              <a:spcBef>
                <a:spcPts val="300"/>
              </a:spcBef>
            </a:pP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199"/>
            <a:ext cx="2406275" cy="170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>
            <a:off x="6400800" y="3657600"/>
            <a:ext cx="2133600" cy="2612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62484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Magnapulse.com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2209800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microbeworld.org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C6600"/>
                </a:solidFill>
              </a:rPr>
              <a:t>Why study </a:t>
            </a:r>
            <a:r>
              <a:rPr lang="en-US" sz="4000" b="1" i="1" dirty="0" smtClean="0">
                <a:solidFill>
                  <a:srgbClr val="CC6600"/>
                </a:solidFill>
              </a:rPr>
              <a:t>Enterococcus</a:t>
            </a:r>
            <a:r>
              <a:rPr lang="en-US" sz="4000" b="1" dirty="0" smtClean="0">
                <a:solidFill>
                  <a:srgbClr val="CC6600"/>
                </a:solidFill>
              </a:rPr>
              <a:t>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To assess water quality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To understand AR in the environment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To understand if surface water plays a role in the transmission of </a:t>
            </a:r>
            <a:r>
              <a:rPr lang="en-US" sz="2400" b="1" i="1" dirty="0" smtClean="0"/>
              <a:t>Enterococcus</a:t>
            </a:r>
            <a:endParaRPr lang="en-US" sz="2400" dirty="0" smtClean="0"/>
          </a:p>
          <a:p>
            <a:pPr>
              <a:buNone/>
            </a:pPr>
            <a:endParaRPr lang="en-US" sz="14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C6600"/>
                </a:solidFill>
              </a:rPr>
              <a:t>Sampling</a:t>
            </a:r>
            <a:endParaRPr lang="en-US" sz="4000" b="1" dirty="0">
              <a:solidFill>
                <a:srgbClr val="CC66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Collected quarterly through a partnership with Upper Oconee Watershed Network (UOWN)</a:t>
            </a:r>
          </a:p>
          <a:p>
            <a:pPr>
              <a:buFontTx/>
              <a:buChar char="-"/>
            </a:pPr>
            <a:endParaRPr lang="en-US" sz="2400" b="1" dirty="0" smtClean="0"/>
          </a:p>
          <a:p>
            <a:pPr lvl="8">
              <a:buNone/>
            </a:pPr>
            <a:r>
              <a:rPr lang="en-US" sz="2600" b="1" dirty="0" smtClean="0"/>
              <a:t>   	</a:t>
            </a:r>
            <a:endParaRPr lang="en-US" sz="3200" b="1" dirty="0" smtClean="0"/>
          </a:p>
          <a:p>
            <a:pPr lvl="8"/>
            <a:endParaRPr lang="en-US" sz="3200" b="1" dirty="0" smtClean="0"/>
          </a:p>
          <a:p>
            <a:pPr lvl="8">
              <a:buNone/>
            </a:pPr>
            <a:r>
              <a:rPr lang="en-US" sz="3200" b="1" dirty="0" smtClean="0"/>
              <a:t>	</a:t>
            </a:r>
          </a:p>
          <a:p>
            <a:pPr lvl="8">
              <a:buNone/>
            </a:pPr>
            <a:endParaRPr lang="en-US" sz="3200" b="1" dirty="0" smtClean="0"/>
          </a:p>
          <a:p>
            <a:pPr lvl="8">
              <a:buNone/>
            </a:pPr>
            <a:r>
              <a:rPr lang="en-US" sz="3200" b="1" dirty="0" smtClean="0"/>
              <a:t>	</a:t>
            </a:r>
          </a:p>
          <a:p>
            <a:pPr lvl="8">
              <a:buNone/>
            </a:pPr>
            <a:endParaRPr lang="en-US" b="1" dirty="0" smtClean="0"/>
          </a:p>
          <a:p>
            <a:pPr lvl="8">
              <a:buNone/>
            </a:pP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8600" y="6400800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http://www.uown.org/images/upper_oconee_watershed_large.png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1673604" cy="19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86000"/>
            <a:ext cx="5202890" cy="4114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직선 연결선 20"/>
          <p:cNvCxnSpPr/>
          <p:nvPr/>
        </p:nvCxnSpPr>
        <p:spPr>
          <a:xfrm flipV="1">
            <a:off x="1219200" y="2286000"/>
            <a:ext cx="2133600" cy="1828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295400" y="4267200"/>
            <a:ext cx="2057400" cy="21336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C6600"/>
                </a:solidFill>
              </a:rPr>
              <a:t>Sampling</a:t>
            </a:r>
            <a:endParaRPr lang="en-US" sz="4000" b="1" dirty="0">
              <a:solidFill>
                <a:srgbClr val="CC66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Collected quarterly through a partnership with Upper Oconee Watershed Network (UOWN)</a:t>
            </a:r>
          </a:p>
          <a:p>
            <a:pPr>
              <a:buFontTx/>
              <a:buChar char="-"/>
            </a:pPr>
            <a:endParaRPr lang="en-US" sz="2400" b="1" dirty="0" smtClean="0"/>
          </a:p>
          <a:p>
            <a:pPr lvl="8">
              <a:buNone/>
            </a:pPr>
            <a:r>
              <a:rPr lang="en-US" sz="2600" b="1" dirty="0" smtClean="0"/>
              <a:t>   	</a:t>
            </a:r>
            <a:endParaRPr lang="en-US" sz="3200" b="1" dirty="0" smtClean="0"/>
          </a:p>
          <a:p>
            <a:pPr lvl="8"/>
            <a:endParaRPr lang="en-US" sz="3200" b="1" dirty="0" smtClean="0"/>
          </a:p>
          <a:p>
            <a:pPr lvl="8">
              <a:buNone/>
            </a:pPr>
            <a:r>
              <a:rPr lang="en-US" sz="3200" b="1" dirty="0" smtClean="0"/>
              <a:t>	</a:t>
            </a:r>
          </a:p>
          <a:p>
            <a:pPr lvl="8">
              <a:buNone/>
            </a:pPr>
            <a:endParaRPr lang="en-US" sz="3200" b="1" dirty="0" smtClean="0"/>
          </a:p>
          <a:p>
            <a:pPr lvl="8">
              <a:buNone/>
            </a:pPr>
            <a:r>
              <a:rPr lang="en-US" sz="3200" b="1" dirty="0" smtClean="0"/>
              <a:t>	</a:t>
            </a:r>
          </a:p>
          <a:p>
            <a:pPr lvl="8">
              <a:buNone/>
            </a:pPr>
            <a:endParaRPr lang="en-US" b="1" dirty="0" smtClean="0"/>
          </a:p>
          <a:p>
            <a:pPr lvl="8">
              <a:buNone/>
            </a:pP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8600" y="6400800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http://www.uown.org/images/upper_oconee_watershed_large.png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1673604" cy="19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86000"/>
            <a:ext cx="5202890" cy="4114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직선 연결선 20"/>
          <p:cNvCxnSpPr/>
          <p:nvPr/>
        </p:nvCxnSpPr>
        <p:spPr>
          <a:xfrm flipV="1">
            <a:off x="1219200" y="2286000"/>
            <a:ext cx="2133600" cy="1828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295400" y="4267200"/>
            <a:ext cx="2057400" cy="21336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포인트가 5개인 별 8"/>
          <p:cNvSpPr/>
          <p:nvPr/>
        </p:nvSpPr>
        <p:spPr>
          <a:xfrm>
            <a:off x="3795510" y="480060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포인트가 5개인 별 10"/>
          <p:cNvSpPr/>
          <p:nvPr/>
        </p:nvSpPr>
        <p:spPr>
          <a:xfrm>
            <a:off x="3897420" y="472440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포인트가 5개인 별 11"/>
          <p:cNvSpPr/>
          <p:nvPr/>
        </p:nvSpPr>
        <p:spPr>
          <a:xfrm>
            <a:off x="4278420" y="488802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>
            <a:off x="4512630" y="478050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포인트가 5개인 별 13"/>
          <p:cNvSpPr/>
          <p:nvPr/>
        </p:nvSpPr>
        <p:spPr>
          <a:xfrm>
            <a:off x="4837530" y="479499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포인트가 5개인 별 15"/>
          <p:cNvSpPr/>
          <p:nvPr/>
        </p:nvSpPr>
        <p:spPr>
          <a:xfrm>
            <a:off x="4984320" y="481182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포인트가 5개인 별 16"/>
          <p:cNvSpPr/>
          <p:nvPr/>
        </p:nvSpPr>
        <p:spPr>
          <a:xfrm>
            <a:off x="5294730" y="487446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포인트가 5개인 별 17"/>
          <p:cNvSpPr/>
          <p:nvPr/>
        </p:nvSpPr>
        <p:spPr>
          <a:xfrm>
            <a:off x="5350830" y="479499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포인트가 5개인 별 18"/>
          <p:cNvSpPr/>
          <p:nvPr/>
        </p:nvSpPr>
        <p:spPr>
          <a:xfrm>
            <a:off x="5402250" y="493056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포인트가 5개인 별 19"/>
          <p:cNvSpPr/>
          <p:nvPr/>
        </p:nvSpPr>
        <p:spPr>
          <a:xfrm>
            <a:off x="5605140" y="494178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포인트가 5개인 별 23"/>
          <p:cNvSpPr/>
          <p:nvPr/>
        </p:nvSpPr>
        <p:spPr>
          <a:xfrm>
            <a:off x="6019800" y="500676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포인트가 5개인 별 24"/>
          <p:cNvSpPr/>
          <p:nvPr/>
        </p:nvSpPr>
        <p:spPr>
          <a:xfrm>
            <a:off x="6919710" y="522975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포인트가 5개인 별 25"/>
          <p:cNvSpPr/>
          <p:nvPr/>
        </p:nvSpPr>
        <p:spPr>
          <a:xfrm>
            <a:off x="6815460" y="433779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포인트가 5개인 별 26"/>
          <p:cNvSpPr/>
          <p:nvPr/>
        </p:nvSpPr>
        <p:spPr>
          <a:xfrm>
            <a:off x="6750480" y="440277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포인트가 5개인 별 27"/>
          <p:cNvSpPr/>
          <p:nvPr/>
        </p:nvSpPr>
        <p:spPr>
          <a:xfrm>
            <a:off x="5867400" y="396240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포인트가 5개인 별 28"/>
          <p:cNvSpPr/>
          <p:nvPr/>
        </p:nvSpPr>
        <p:spPr>
          <a:xfrm>
            <a:off x="5943600" y="396240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포인트가 5개인 별 29"/>
          <p:cNvSpPr/>
          <p:nvPr/>
        </p:nvSpPr>
        <p:spPr>
          <a:xfrm>
            <a:off x="5551380" y="415734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포인트가 5개인 별 30"/>
          <p:cNvSpPr/>
          <p:nvPr/>
        </p:nvSpPr>
        <p:spPr>
          <a:xfrm>
            <a:off x="5763150" y="412041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7200" y="2667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routine sites (   )</a:t>
            </a:r>
            <a:endParaRPr lang="en-US" b="1" dirty="0"/>
          </a:p>
        </p:txBody>
      </p:sp>
      <p:sp>
        <p:nvSpPr>
          <p:cNvPr id="33" name="포인트가 5개인 별 32"/>
          <p:cNvSpPr/>
          <p:nvPr/>
        </p:nvSpPr>
        <p:spPr>
          <a:xfrm>
            <a:off x="1876425" y="2819400"/>
            <a:ext cx="76200" cy="762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11563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1752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Filtration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1981200" y="35052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0" y="174515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Selective </a:t>
            </a:r>
          </a:p>
          <a:p>
            <a:r>
              <a:rPr lang="en-US" sz="2200" b="1" dirty="0" smtClean="0"/>
              <a:t>Isolation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14600"/>
            <a:ext cx="1050260" cy="241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57200" y="381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C6600"/>
                </a:solidFill>
              </a:rPr>
              <a:t>Processing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2819400" y="4419600"/>
            <a:ext cx="71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BPW</a:t>
            </a:r>
            <a:endParaRPr lang="en-US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0"/>
            <a:ext cx="144379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/>
          <p:cNvSpPr/>
          <p:nvPr/>
        </p:nvSpPr>
        <p:spPr>
          <a:xfrm>
            <a:off x="4267200" y="44958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Enterococcosel</a:t>
            </a:r>
            <a:r>
              <a:rPr lang="en-US" sz="2000" b="1" dirty="0" smtClean="0"/>
              <a:t> agar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17526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Non-Selective</a:t>
            </a:r>
          </a:p>
          <a:p>
            <a:pPr algn="ctr"/>
            <a:r>
              <a:rPr lang="en-US" sz="2200" b="1" dirty="0" smtClean="0"/>
              <a:t>Pre-enrichment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819400"/>
            <a:ext cx="1533525" cy="162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오른쪽 화살표 14"/>
          <p:cNvSpPr/>
          <p:nvPr/>
        </p:nvSpPr>
        <p:spPr>
          <a:xfrm>
            <a:off x="6248400" y="35052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오른쪽 화살표 16"/>
          <p:cNvSpPr/>
          <p:nvPr/>
        </p:nvSpPr>
        <p:spPr>
          <a:xfrm>
            <a:off x="3886200" y="35052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53200" y="18288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Characterization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/>
      <p:bldP spid="29" grpId="0"/>
      <p:bldP spid="36" grpId="0"/>
      <p:bldP spid="16" grpId="0"/>
      <p:bldP spid="15" grpId="0" animBg="1"/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C6600"/>
                </a:solidFill>
              </a:rPr>
              <a:t>Antimicrobial Resistance (AR) Typing</a:t>
            </a:r>
            <a:endParaRPr lang="en-US" sz="4000" b="1" dirty="0">
              <a:solidFill>
                <a:srgbClr val="CC66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sz="28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321744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438400"/>
            <a:ext cx="275841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" y="1447800"/>
            <a:ext cx="378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/>
              <a:t>Broth-</a:t>
            </a:r>
            <a:r>
              <a:rPr lang="en-US" sz="2400" b="1" dirty="0" err="1" smtClean="0"/>
              <a:t>microdilution</a:t>
            </a:r>
            <a:r>
              <a:rPr lang="en-US" sz="2400" b="1" dirty="0" smtClean="0"/>
              <a:t> method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05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Auto-</a:t>
            </a:r>
            <a:r>
              <a:rPr lang="en-US" dirty="0" err="1" smtClean="0"/>
              <a:t>inoculator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Susceptibility panel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572000"/>
            <a:ext cx="335693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C6600"/>
                </a:solidFill>
              </a:rPr>
              <a:t>Results</a:t>
            </a:r>
            <a:endParaRPr lang="en-US" sz="4000" b="1" dirty="0">
              <a:solidFill>
                <a:srgbClr val="CC66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b="1" dirty="0" smtClean="0"/>
          </a:p>
          <a:p>
            <a:pPr lvl="1">
              <a:spcBef>
                <a:spcPts val="0"/>
              </a:spcBef>
              <a:buNone/>
            </a:pPr>
            <a:endParaRPr lang="en-US" sz="1200" b="1" dirty="0" smtClean="0"/>
          </a:p>
          <a:p>
            <a:endParaRPr lang="en-US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8674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 More than one isolate obtained due to the use of several media</a:t>
            </a:r>
            <a:endParaRPr lang="en-US" sz="1400" b="1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838200" y="1371600"/>
          <a:ext cx="7391400" cy="4447027"/>
        </p:xfrm>
        <a:graphic>
          <a:graphicData uri="http://schemas.openxmlformats.org/drawingml/2006/table">
            <a:tbl>
              <a:tblPr/>
              <a:tblGrid>
                <a:gridCol w="2365248"/>
                <a:gridCol w="2025815"/>
                <a:gridCol w="3000337"/>
              </a:tblGrid>
              <a:tr h="5887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Sampling season 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Positive sites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Enterococcus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Isolates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Recovered  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Winter 2015 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(96.7%) 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58*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(N= 30)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 2015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 (93.0%) 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 100)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Summer 2015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 (100.0%)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196*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 33)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2015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 (98.3%)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 59)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Winter 2016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 (100.0%)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 41)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 2016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 (100.0%)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(N= 87)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3124200" y="1295400"/>
            <a:ext cx="2133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5181600" y="1295400"/>
            <a:ext cx="31242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CC6600"/>
                </a:solidFill>
              </a:rPr>
              <a:t>Enterococcus</a:t>
            </a:r>
            <a:r>
              <a:rPr lang="en-US" sz="4000" b="1" dirty="0" smtClean="0">
                <a:solidFill>
                  <a:srgbClr val="CC6600"/>
                </a:solidFill>
              </a:rPr>
              <a:t> Speciation Result</a:t>
            </a:r>
            <a:endParaRPr lang="en-US" sz="4000" dirty="0">
              <a:solidFill>
                <a:srgbClr val="CC6600"/>
              </a:solidFill>
            </a:endParaRPr>
          </a:p>
        </p:txBody>
      </p:sp>
      <p:graphicFrame>
        <p:nvGraphicFramePr>
          <p:cNvPr id="9" name="Chart 3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610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1219200" y="5943600"/>
            <a:ext cx="6324612" cy="2286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     N= 58	         N= 93	            N= 196                  N= 58                   N= 41                  N= 87</a:t>
            </a:r>
            <a:endParaRPr 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7391400" y="5029200"/>
            <a:ext cx="152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3429000" y="50292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20.4 %</a:t>
            </a:r>
            <a:endParaRPr lang="en-US" sz="1400" dirty="0"/>
          </a:p>
        </p:txBody>
      </p:sp>
      <p:sp>
        <p:nvSpPr>
          <p:cNvPr id="7" name="TextBox 13"/>
          <p:cNvSpPr txBox="1"/>
          <p:nvPr/>
        </p:nvSpPr>
        <p:spPr>
          <a:xfrm>
            <a:off x="4495800" y="50292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43.1 %</a:t>
            </a:r>
            <a:endParaRPr lang="en-US" sz="1400" dirty="0"/>
          </a:p>
        </p:txBody>
      </p:sp>
      <p:sp>
        <p:nvSpPr>
          <p:cNvPr id="8" name="TextBox 13"/>
          <p:cNvSpPr txBox="1"/>
          <p:nvPr/>
        </p:nvSpPr>
        <p:spPr>
          <a:xfrm>
            <a:off x="6477000" y="50292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35.6 %</a:t>
            </a:r>
            <a:endParaRPr lang="en-US" sz="1400" dirty="0"/>
          </a:p>
        </p:txBody>
      </p:sp>
      <p:sp>
        <p:nvSpPr>
          <p:cNvPr id="11" name="TextBox 13"/>
          <p:cNvSpPr txBox="1"/>
          <p:nvPr/>
        </p:nvSpPr>
        <p:spPr>
          <a:xfrm>
            <a:off x="5486400" y="52578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12.2 %</a:t>
            </a:r>
            <a:endParaRPr lang="en-US" sz="1400" dirty="0"/>
          </a:p>
        </p:txBody>
      </p:sp>
      <p:sp>
        <p:nvSpPr>
          <p:cNvPr id="12" name="TextBox 13"/>
          <p:cNvSpPr txBox="1"/>
          <p:nvPr/>
        </p:nvSpPr>
        <p:spPr>
          <a:xfrm>
            <a:off x="2438400" y="2590800"/>
            <a:ext cx="685792" cy="30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11.8 %</a:t>
            </a:r>
            <a:endParaRPr lang="en-US" sz="1400" dirty="0"/>
          </a:p>
        </p:txBody>
      </p:sp>
      <p:sp>
        <p:nvSpPr>
          <p:cNvPr id="13" name="TextBox 13"/>
          <p:cNvSpPr txBox="1"/>
          <p:nvPr/>
        </p:nvSpPr>
        <p:spPr>
          <a:xfrm>
            <a:off x="4495800" y="2590800"/>
            <a:ext cx="685792" cy="30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46.6 %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4191000"/>
            <a:ext cx="68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29.3%</a:t>
            </a:r>
            <a:endParaRPr lang="en-US" sz="1400" dirty="0"/>
          </a:p>
        </p:txBody>
      </p:sp>
      <p:sp>
        <p:nvSpPr>
          <p:cNvPr id="15" name="TextBox 13"/>
          <p:cNvSpPr txBox="1"/>
          <p:nvPr/>
        </p:nvSpPr>
        <p:spPr>
          <a:xfrm>
            <a:off x="6553200" y="3886200"/>
            <a:ext cx="68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11.5%</a:t>
            </a:r>
            <a:endParaRPr lang="en-US" sz="1400" dirty="0"/>
          </a:p>
        </p:txBody>
      </p:sp>
      <p:sp>
        <p:nvSpPr>
          <p:cNvPr id="16" name="직사각형 4"/>
          <p:cNvSpPr/>
          <p:nvPr/>
        </p:nvSpPr>
        <p:spPr>
          <a:xfrm>
            <a:off x="7391400" y="4724400"/>
            <a:ext cx="152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3"/>
          <p:cNvSpPr txBox="1"/>
          <p:nvPr/>
        </p:nvSpPr>
        <p:spPr>
          <a:xfrm>
            <a:off x="1371600" y="50292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19.0%</a:t>
            </a:r>
            <a:endParaRPr lang="en-US" sz="1400" dirty="0"/>
          </a:p>
        </p:txBody>
      </p:sp>
      <p:sp>
        <p:nvSpPr>
          <p:cNvPr id="18" name="TextBox 13"/>
          <p:cNvSpPr txBox="1"/>
          <p:nvPr/>
        </p:nvSpPr>
        <p:spPr>
          <a:xfrm>
            <a:off x="2438400" y="5029200"/>
            <a:ext cx="685793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65.6%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8741</TotalTime>
  <Words>572</Words>
  <Application>Microsoft Office PowerPoint</Application>
  <PresentationFormat>On-screen Show (4:3)</PresentationFormat>
  <Paragraphs>305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Monitoring Enterococcus and its antimicrobial resistance in the Upper Oconee Watershed</vt:lpstr>
      <vt:lpstr>Why Enterococcus?</vt:lpstr>
      <vt:lpstr>Why study Enterococcus?</vt:lpstr>
      <vt:lpstr>Sampling</vt:lpstr>
      <vt:lpstr>Sampling</vt:lpstr>
      <vt:lpstr>Slide 6</vt:lpstr>
      <vt:lpstr>Antimicrobial Resistance (AR) Typing</vt:lpstr>
      <vt:lpstr>Results</vt:lpstr>
      <vt:lpstr>Enterococcus Speciation Result</vt:lpstr>
      <vt:lpstr>Enterococcus Speciation Result</vt:lpstr>
      <vt:lpstr>Antimicrobial Resistance in Enterococcus </vt:lpstr>
      <vt:lpstr>Conclusion</vt:lpstr>
      <vt:lpstr>Future Research</vt:lpstr>
      <vt:lpstr>Acknowledgement</vt:lpstr>
    </vt:vector>
  </TitlesOfParts>
  <Company>USDA-ARS-RRC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Seasonal and Spatial changes in Salmonella, Escherichia coli, and Enterococcus species found in the Upper Oconee River Watershed, Georgia</dc:title>
  <dc:creator>gabi.cho</dc:creator>
  <cp:lastModifiedBy>gabi.cho</cp:lastModifiedBy>
  <cp:revision>761</cp:revision>
  <dcterms:created xsi:type="dcterms:W3CDTF">2015-09-11T16:08:20Z</dcterms:created>
  <dcterms:modified xsi:type="dcterms:W3CDTF">2016-09-28T12:53:23Z</dcterms:modified>
</cp:coreProperties>
</file>